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1"/>
  </p:notesMasterIdLst>
  <p:handoutMasterIdLst>
    <p:handoutMasterId r:id="rId62"/>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3" r:id="rId28"/>
    <p:sldId id="758" r:id="rId29"/>
    <p:sldId id="762" r:id="rId30"/>
    <p:sldId id="760" r:id="rId31"/>
    <p:sldId id="771" r:id="rId32"/>
    <p:sldId id="766" r:id="rId33"/>
    <p:sldId id="770" r:id="rId34"/>
    <p:sldId id="772" r:id="rId35"/>
    <p:sldId id="769" r:id="rId36"/>
    <p:sldId id="791" r:id="rId37"/>
    <p:sldId id="777" r:id="rId38"/>
    <p:sldId id="773" r:id="rId39"/>
    <p:sldId id="764" r:id="rId40"/>
    <p:sldId id="790" r:id="rId41"/>
    <p:sldId id="774" r:id="rId42"/>
    <p:sldId id="753" r:id="rId43"/>
    <p:sldId id="793" r:id="rId44"/>
    <p:sldId id="794" r:id="rId45"/>
    <p:sldId id="795" r:id="rId46"/>
    <p:sldId id="752" r:id="rId47"/>
    <p:sldId id="738" r:id="rId48"/>
    <p:sldId id="739" r:id="rId49"/>
    <p:sldId id="792" r:id="rId50"/>
    <p:sldId id="274" r:id="rId51"/>
    <p:sldId id="276" r:id="rId52"/>
    <p:sldId id="778" r:id="rId53"/>
    <p:sldId id="747" r:id="rId54"/>
    <p:sldId id="783" r:id="rId55"/>
    <p:sldId id="789" r:id="rId56"/>
    <p:sldId id="779" r:id="rId57"/>
    <p:sldId id="780" r:id="rId58"/>
    <p:sldId id="781" r:id="rId59"/>
    <p:sldId id="78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3"/>
            <p14:sldId id="758"/>
            <p14:sldId id="762"/>
            <p14:sldId id="760"/>
            <p14:sldId id="771"/>
            <p14:sldId id="766"/>
            <p14:sldId id="770"/>
            <p14:sldId id="772"/>
            <p14:sldId id="769"/>
            <p14:sldId id="791"/>
            <p14:sldId id="777"/>
            <p14:sldId id="773"/>
            <p14:sldId id="764"/>
            <p14:sldId id="790"/>
            <p14:sldId id="774"/>
            <p14:sldId id="753"/>
            <p14:sldId id="793"/>
            <p14:sldId id="794"/>
            <p14:sldId id="795"/>
            <p14:sldId id="752"/>
            <p14:sldId id="738"/>
            <p14:sldId id="739"/>
            <p14:sldId id="792"/>
            <p14:sldId id="274"/>
            <p14:sldId id="276"/>
            <p14:sldId id="778"/>
            <p14:sldId id="747"/>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13" autoAdjust="0"/>
    <p:restoredTop sz="88036" autoAdjust="0"/>
  </p:normalViewPr>
  <p:slideViewPr>
    <p:cSldViewPr snapToGrid="0" showGuides="1">
      <p:cViewPr varScale="1">
        <p:scale>
          <a:sx n="120" d="100"/>
          <a:sy n="120" d="100"/>
        </p:scale>
        <p:origin x="84" y="152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solidFill>
                <a:srgbClr val="00B050"/>
              </a:solidFill>
            </a:rPr>
            <a:t>26.11% </a:t>
          </a:r>
          <a:r>
            <a:rPr lang="en-US" sz="1100" b="0" kern="1200" dirty="0"/>
            <a:t>and</a:t>
          </a:r>
          <a:r>
            <a:rPr lang="en-US" sz="1100" b="1" kern="1200" dirty="0"/>
            <a:t> </a:t>
          </a:r>
          <a:r>
            <a:rPr lang="en-US" sz="1100" b="1" kern="1200" dirty="0">
              <a:solidFill>
                <a:srgbClr val="00B050"/>
              </a:solidFill>
            </a:rPr>
            <a:t>16.8%</a:t>
          </a:r>
          <a:r>
            <a:rPr lang="en-US" sz="1100" b="0" kern="1200" dirty="0">
              <a:solidFill>
                <a:schemeClr val="tx1"/>
              </a:solidFill>
            </a:rPr>
            <a:t>,</a:t>
          </a:r>
          <a:r>
            <a:rPr lang="en-US" sz="1100" b="1" kern="1200" dirty="0">
              <a:solidFill>
                <a:srgbClr val="00B050"/>
              </a:solidFill>
            </a:rPr>
            <a:t> </a:t>
          </a:r>
          <a:r>
            <a:rPr lang="en-US" sz="1100" b="0" kern="1200" dirty="0"/>
            <a:t>compared to their underlying commodities  at </a:t>
          </a:r>
          <a:r>
            <a:rPr lang="en-US" sz="1100" b="0" i="1" kern="1200" dirty="0">
              <a:solidFill>
                <a:schemeClr val="accent4"/>
              </a:solidFill>
            </a:rPr>
            <a:t>23.12%</a:t>
          </a:r>
          <a:r>
            <a:rPr lang="en-US" sz="1100" b="0" i="1" kern="1200" dirty="0"/>
            <a:t> </a:t>
          </a:r>
          <a:r>
            <a:rPr lang="en-US" sz="1100" b="0" i="0" kern="1200" dirty="0"/>
            <a:t>and</a:t>
          </a:r>
          <a:r>
            <a:rPr lang="en-US" sz="1100" b="0" i="1" kern="1200" dirty="0"/>
            <a:t> </a:t>
          </a:r>
          <a:r>
            <a:rPr lang="en-US" sz="1100" b="0" i="1" kern="1200" dirty="0">
              <a:solidFill>
                <a:schemeClr val="accent4"/>
              </a:solidFill>
            </a:rPr>
            <a:t>13.4%</a:t>
          </a:r>
          <a:r>
            <a:rPr lang="en-US" sz="1100" b="0" i="1" kern="1200" dirty="0"/>
            <a:t> </a:t>
          </a:r>
          <a:r>
            <a:rPr lang="en-US" sz="1100" b="0" kern="1200" dirty="0"/>
            <a:t>respectively</a:t>
          </a:r>
          <a:r>
            <a:rPr lang="en-US" sz="1100" b="1" kern="1200" dirty="0"/>
            <a:t>.</a:t>
          </a:r>
          <a:r>
            <a:rPr lang="en-US" sz="1100" kern="1200" dirty="0"/>
            <a:t> The gasoline strategy yielded an annualized return of </a:t>
          </a:r>
          <a:r>
            <a:rPr lang="en-US" sz="1100" b="1" kern="1200" dirty="0">
              <a:solidFill>
                <a:srgbClr val="00B050"/>
              </a:solidFill>
            </a:rPr>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a:t>
          </a:r>
          <a:r>
            <a:rPr lang="en-US" sz="1100" b="0" kern="1200" dirty="0">
              <a:solidFill>
                <a:schemeClr val="accent2"/>
              </a:solidFill>
            </a:rPr>
            <a:t>3.4% </a:t>
          </a:r>
          <a:r>
            <a:rPr lang="en-US" sz="1100" b="0" kern="1200" dirty="0"/>
            <a:t>for the period.</a:t>
          </a:r>
        </a:p>
      </dsp:txBody>
      <dsp:txXfrm rot="-5400000">
        <a:off x="906025" y="3747348"/>
        <a:ext cx="9614226" cy="759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11/9/2019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11/9/2019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47</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48</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11/9/2019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bmoretz.shinyapps.io/quantumcapita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Interactive Dashboard</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25</a:t>
            </a:fld>
            <a:endParaRPr lang="en-US"/>
          </a:p>
        </p:txBody>
      </p:sp>
      <p:pic>
        <p:nvPicPr>
          <p:cNvPr id="22" name="Picture Placeholder 21">
            <a:extLst>
              <a:ext uri="{FF2B5EF4-FFF2-40B4-BE49-F238E27FC236}">
                <a16:creationId xmlns:a16="http://schemas.microsoft.com/office/drawing/2014/main"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id="{F6F1DD56-3321-4EDA-98BC-699F01F2D47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26</a:t>
            </a:fld>
            <a:endParaRPr lang="en-US" noProof="0"/>
          </a:p>
        </p:txBody>
      </p:sp>
      <p:sp>
        <p:nvSpPr>
          <p:cNvPr id="16" name="Picture Placeholder 5">
            <a:extLst>
              <a:ext uri="{FF2B5EF4-FFF2-40B4-BE49-F238E27FC236}">
                <a16:creationId xmlns:a16="http://schemas.microsoft.com/office/drawing/2014/main"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id="{498AB9E7-812C-4DA3-8AA3-D0AEC68BE6E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27</a:t>
            </a:fld>
            <a:endParaRPr lang="en-US" noProof="0"/>
          </a:p>
        </p:txBody>
      </p:sp>
      <p:sp>
        <p:nvSpPr>
          <p:cNvPr id="41" name="Content Placeholder 4">
            <a:extLst>
              <a:ext uri="{FF2B5EF4-FFF2-40B4-BE49-F238E27FC236}">
                <a16:creationId xmlns:a16="http://schemas.microsoft.com/office/drawing/2014/main"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id="{C2859037-A7BC-420B-AC99-FB641499EC57}"/>
              </a:ext>
            </a:extLst>
          </p:cNvPr>
          <p:cNvPicPr>
            <a:picLocks noGrp="1" noChangeAspect="1"/>
          </p:cNvPicPr>
          <p:nvPr>
            <p:ph idx="23"/>
          </p:nvPr>
        </p:nvPicPr>
        <p:blipFill>
          <a:blip r:embed="rId3"/>
          <a:stretch>
            <a:fillRect/>
          </a:stretch>
        </p:blipFill>
        <p:spPr>
          <a:xfrm>
            <a:off x="6614068" y="4675704"/>
            <a:ext cx="4666642" cy="1967402"/>
          </a:xfrm>
          <a:prstGeom prst="rect">
            <a:avLst/>
          </a:prstGeom>
        </p:spPr>
      </p:pic>
      <p:pic>
        <p:nvPicPr>
          <p:cNvPr id="15" name="Picture Placeholder 14" descr="Atom">
            <a:extLst>
              <a:ext uri="{FF2B5EF4-FFF2-40B4-BE49-F238E27FC236}">
                <a16:creationId xmlns:a16="http://schemas.microsoft.com/office/drawing/2014/main" id="{E88BE0A6-C4BC-4A71-BE95-0118D121EF74}"/>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a:stretch>
            <a:fillRect/>
          </a:stretch>
        </p:blipFill>
        <p:spPr/>
      </p:pic>
      <p:pic>
        <p:nvPicPr>
          <p:cNvPr id="17" name="Picture Placeholder 16" descr="Voice">
            <a:extLst>
              <a:ext uri="{FF2B5EF4-FFF2-40B4-BE49-F238E27FC236}">
                <a16:creationId xmlns:a16="http://schemas.microsoft.com/office/drawing/2014/main" id="{3A4B6792-4A29-4A30-90BD-029FB4882DEF}"/>
              </a:ext>
            </a:extLst>
          </p:cNvPr>
          <p:cNvPicPr>
            <a:picLocks noGrp="1" noChangeAspect="1"/>
          </p:cNvPicPr>
          <p:nvPr>
            <p:ph type="pic" sz="quarter" idx="22"/>
          </p:nvPr>
        </p:nvPicPr>
        <p:blipFill>
          <a:blip r:embed="rId6">
            <a:extLst>
              <a:ext uri="{96DAC541-7B7A-43D3-8B79-37D633B846F1}">
                <asvg:svgBlip xmlns:asvg="http://schemas.microsoft.com/office/drawing/2016/SVG/main"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29</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30</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30</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Here we see the return series of a commodity (black).</a:t>
            </a:r>
          </a:p>
          <a:p>
            <a:r>
              <a:rPr lang="en-US" dirty="0"/>
              <a:t>Superimposed is our model predictions for the period (</a:t>
            </a:r>
            <a:r>
              <a:rPr lang="en-US" dirty="0">
                <a:solidFill>
                  <a:schemeClr val="accent2"/>
                </a:solidFill>
              </a:rPr>
              <a:t>blue</a:t>
            </a:r>
            <a:r>
              <a:rPr lang="en-US" dirty="0"/>
              <a:t>).</a:t>
            </a:r>
          </a:p>
          <a:p>
            <a:r>
              <a:rPr lang="en-US" dirty="0"/>
              <a:t>Based upon our strategy threshold, defined by the auto-correlating behavior of the series, we see opportunity for profit from the large deviations from the expectation.</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31</a:t>
            </a:fld>
            <a:endParaRPr lang="en-US" noProof="0"/>
          </a:p>
        </p:txBody>
      </p:sp>
      <p:pic>
        <p:nvPicPr>
          <p:cNvPr id="10" name="Picture 9">
            <a:extLst>
              <a:ext uri="{FF2B5EF4-FFF2-40B4-BE49-F238E27FC236}">
                <a16:creationId xmlns:a16="http://schemas.microsoft.com/office/drawing/2014/main" id="{BAA629CE-DE01-4E83-8B6C-950ED27FF7AA}"/>
              </a:ext>
            </a:extLst>
          </p:cNvPr>
          <p:cNvPicPr>
            <a:picLocks noChangeAspect="1"/>
          </p:cNvPicPr>
          <p:nvPr/>
        </p:nvPicPr>
        <p:blipFill rotWithShape="1">
          <a:blip r:embed="rId2"/>
          <a:srcRect l="21893" r="15564"/>
          <a:stretch/>
        </p:blipFill>
        <p:spPr>
          <a:xfrm>
            <a:off x="5215812" y="707977"/>
            <a:ext cx="5340161" cy="5338259"/>
          </a:xfrm>
          <a:prstGeom prst="ellipse">
            <a:avLst/>
          </a:prstGeom>
          <a:noFill/>
        </p:spPr>
      </p:pic>
      <p:sp>
        <p:nvSpPr>
          <p:cNvPr id="14" name="Callout: Line with Accent Bar 13">
            <a:extLst>
              <a:ext uri="{FF2B5EF4-FFF2-40B4-BE49-F238E27FC236}">
                <a16:creationId xmlns:a16="http://schemas.microsoft.com/office/drawing/2014/main" id="{F9A3DE22-933B-4CAF-BAE5-A732EA10FF90}"/>
              </a:ext>
            </a:extLst>
          </p:cNvPr>
          <p:cNvSpPr/>
          <p:nvPr/>
        </p:nvSpPr>
        <p:spPr>
          <a:xfrm>
            <a:off x="6830196" y="1825158"/>
            <a:ext cx="1932141"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Opportunity</a:t>
            </a:r>
          </a:p>
        </p:txBody>
      </p:sp>
      <p:sp>
        <p:nvSpPr>
          <p:cNvPr id="15" name="Callout: Line with Accent Bar 14">
            <a:extLst>
              <a:ext uri="{FF2B5EF4-FFF2-40B4-BE49-F238E27FC236}">
                <a16:creationId xmlns:a16="http://schemas.microsoft.com/office/drawing/2014/main" id="{092A3C84-1835-476D-BEB6-2F840CCEC5D3}"/>
              </a:ext>
            </a:extLst>
          </p:cNvPr>
          <p:cNvSpPr/>
          <p:nvPr/>
        </p:nvSpPr>
        <p:spPr>
          <a:xfrm>
            <a:off x="6734481" y="4923088"/>
            <a:ext cx="1932140" cy="334397"/>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Opportunity</a:t>
            </a:r>
          </a:p>
        </p:txBody>
      </p:sp>
    </p:spTree>
    <p:extLst>
      <p:ext uri="{BB962C8B-B14F-4D97-AF65-F5344CB8AC3E}">
        <p14:creationId xmlns:p14="http://schemas.microsoft.com/office/powerpoint/2010/main" val="6358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34</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37</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38</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39</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3-day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41</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E5D8-C900-40C8-9DF5-CA3C605C261C}"/>
              </a:ext>
            </a:extLst>
          </p:cNvPr>
          <p:cNvSpPr>
            <a:spLocks noGrp="1"/>
          </p:cNvSpPr>
          <p:nvPr>
            <p:ph type="ctrTitle"/>
          </p:nvPr>
        </p:nvSpPr>
        <p:spPr/>
        <p:txBody>
          <a:bodyPr/>
          <a:lstStyle/>
          <a:p>
            <a:r>
              <a:rPr lang="en-US" dirty="0">
                <a:hlinkClick r:id="rId2"/>
              </a:rPr>
              <a:t>Interactive dashboard</a:t>
            </a:r>
            <a:endParaRPr lang="en-US" dirty="0"/>
          </a:p>
        </p:txBody>
      </p:sp>
      <p:sp>
        <p:nvSpPr>
          <p:cNvPr id="3" name="Subtitle 2">
            <a:extLst>
              <a:ext uri="{FF2B5EF4-FFF2-40B4-BE49-F238E27FC236}">
                <a16:creationId xmlns:a16="http://schemas.microsoft.com/office/drawing/2014/main" id="{6CDEEB32-70FC-4F49-8364-C15C87842BA7}"/>
              </a:ext>
            </a:extLst>
          </p:cNvPr>
          <p:cNvSpPr>
            <a:spLocks noGrp="1"/>
          </p:cNvSpPr>
          <p:nvPr>
            <p:ph type="subTitle" idx="1"/>
          </p:nvPr>
        </p:nvSpPr>
        <p:spPr/>
        <p:txBody>
          <a:bodyPr/>
          <a:lstStyle/>
          <a:p>
            <a:r>
              <a:rPr lang="en-US" dirty="0"/>
              <a:t>See our strategies in action, visit our live dashboard and see how we perform.</a:t>
            </a:r>
          </a:p>
        </p:txBody>
      </p:sp>
      <p:pic>
        <p:nvPicPr>
          <p:cNvPr id="17" name="Picture Placeholder 16" descr="A screenshot of a computer&#10;&#10;Description automatically generated">
            <a:extLst>
              <a:ext uri="{FF2B5EF4-FFF2-40B4-BE49-F238E27FC236}">
                <a16:creationId xmlns:a16="http://schemas.microsoft.com/office/drawing/2014/main" id="{34565514-7067-4951-8551-859E28BE525A}"/>
              </a:ext>
            </a:extLst>
          </p:cNvPr>
          <p:cNvPicPr>
            <a:picLocks noGrp="1" noChangeAspect="1"/>
          </p:cNvPicPr>
          <p:nvPr>
            <p:ph type="pic" sz="quarter" idx="10"/>
          </p:nvPr>
        </p:nvPicPr>
        <p:blipFill rotWithShape="1">
          <a:blip r:embed="rId3"/>
          <a:srcRect l="2128" t="-898" r="55630" b="898"/>
          <a:stretch/>
        </p:blipFill>
        <p:spPr>
          <a:xfrm>
            <a:off x="710812" y="728545"/>
            <a:ext cx="5305661" cy="5305661"/>
          </a:xfrm>
        </p:spPr>
      </p:pic>
    </p:spTree>
    <p:extLst>
      <p:ext uri="{BB962C8B-B14F-4D97-AF65-F5344CB8AC3E}">
        <p14:creationId xmlns:p14="http://schemas.microsoft.com/office/powerpoint/2010/main" val="3072940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44</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47</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49</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56</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purl.org/dc/terms/"/>
    <ds:schemaRef ds:uri="16c05727-aa75-4e4a-9b5f-8a80a1165891"/>
    <ds:schemaRef ds:uri="http://www.w3.org/XML/1998/namespac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4417</Words>
  <Application>Microsoft Office PowerPoint</Application>
  <PresentationFormat>Widescreen</PresentationFormat>
  <Paragraphs>395</Paragraphs>
  <Slides>56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Investment Strategy concepts</vt:lpstr>
      <vt:lpstr>Risk Profile Underlying Assets</vt:lpstr>
      <vt:lpstr>PowerPoint Presentation</vt:lpstr>
      <vt:lpstr>Modeling volatility</vt:lpstr>
      <vt:lpstr>time series analysis &amp; statistical Correlation</vt:lpstr>
      <vt:lpstr>Assessing Mode fit</vt:lpstr>
      <vt:lpstr>predictive modeling</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Interactive dashboard</vt:lpstr>
      <vt:lpstr>PowerPoint Presentation</vt:lpstr>
      <vt:lpstr>Project deliverables</vt:lpstr>
      <vt:lpstr>Project timeline</vt:lpstr>
      <vt:lpstr>Next Steps</vt:lpstr>
      <vt:lpstr>team</vt:lpstr>
      <vt:lpstr>Thank you!</vt:lpstr>
      <vt:lpstr>Appendix</vt:lpstr>
      <vt:lpstr>Data Set  complete list of raw attributes</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2019-11-09T15:03:44Z</dcterms:modified>
</cp:coreProperties>
</file>